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70" r:id="rId6"/>
    <p:sldId id="258" r:id="rId7"/>
    <p:sldId id="263" r:id="rId8"/>
    <p:sldId id="274" r:id="rId9"/>
    <p:sldId id="273" r:id="rId10"/>
    <p:sldId id="275" r:id="rId11"/>
    <p:sldId id="269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38"/>
    <a:srgbClr val="00B0F0"/>
    <a:srgbClr val="FFFFFF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2021/04/24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8" name="Explosion: 8 Point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40039" y="3239263"/>
            <a:ext cx="3456349" cy="67164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a photo of the book cover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Picture 30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Picture 31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6FCA3F-5823-4E7E-9A85-B39F29BD12CC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rgbClr val="FCF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135117"/>
            <a:ext cx="7261200" cy="47259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143054"/>
            <a:ext cx="3932237" cy="47259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No Book Cove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E236C1-E790-41C2-BF68-931A77DC99CB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rgbClr val="FCF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30627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84EF0-38B4-491E-8EAA-99D513D1F981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Image Caption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3444B-378B-46CB-8958-3F530B5B3B3F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VS.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9FFF0-4FA3-42CC-976B-A025C5D20AEC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B3B14-8394-4638-A608-03AE1410D8D4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 or Select an Online Video Link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9B158-9E90-4BC4-828E-3B105B49E3E2}"/>
              </a:ext>
            </a:extLst>
          </p:cNvPr>
          <p:cNvSpPr/>
          <p:nvPr userDrawn="1"/>
        </p:nvSpPr>
        <p:spPr>
          <a:xfrm>
            <a:off x="9942990" y="6276396"/>
            <a:ext cx="1089978" cy="4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1400"/>
              </a:lnSpc>
            </a:pP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</a:t>
            </a:r>
            <a:b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Martensson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147" y="1615484"/>
            <a:ext cx="4982494" cy="1506435"/>
          </a:xfrm>
        </p:spPr>
        <p:txBody>
          <a:bodyPr/>
          <a:lstStyle/>
          <a:p>
            <a:r>
              <a:rPr lang="en-US" dirty="0"/>
              <a:t>How to publish your paper in a Scopus indexed Journal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748" y="3319162"/>
            <a:ext cx="3456349" cy="671648"/>
          </a:xfrm>
        </p:spPr>
        <p:txBody>
          <a:bodyPr/>
          <a:lstStyle/>
          <a:p>
            <a:r>
              <a:rPr lang="en-US" dirty="0" err="1"/>
              <a:t>Dr.Kevalin</a:t>
            </a:r>
            <a:r>
              <a:rPr lang="en-US" dirty="0"/>
              <a:t> Setthakorn</a:t>
            </a:r>
          </a:p>
        </p:txBody>
      </p:sp>
      <p:sp>
        <p:nvSpPr>
          <p:cNvPr id="20" name="Picture Placeholder 19" descr="Book Cover Placeholder">
            <a:extLst>
              <a:ext uri="{FF2B5EF4-FFF2-40B4-BE49-F238E27FC236}">
                <a16:creationId xmlns:a16="http://schemas.microsoft.com/office/drawing/2014/main" id="{59AEFC10-7E10-4782-A9FC-B57DFF8AE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951507">
            <a:off x="966796" y="3624238"/>
            <a:ext cx="1832400" cy="2426400"/>
          </a:xfrm>
        </p:spPr>
      </p:sp>
      <p:sp>
        <p:nvSpPr>
          <p:cNvPr id="6" name="Rectangle 5" descr="Book Cover Overlay Border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ACCA6-3FC7-43B6-8732-64F7E1D637E4}"/>
              </a:ext>
            </a:extLst>
          </p:cNvPr>
          <p:cNvSpPr txBox="1"/>
          <p:nvPr/>
        </p:nvSpPr>
        <p:spPr>
          <a:xfrm rot="468133">
            <a:off x="7700973" y="4349863"/>
            <a:ext cx="1389757" cy="400110"/>
          </a:xfrm>
          <a:prstGeom prst="rect">
            <a:avLst/>
          </a:prstGeom>
          <a:solidFill>
            <a:srgbClr val="FCF238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Experience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E39E6-5018-4155-9D78-EBF54E1D3DAF}"/>
              </a:ext>
            </a:extLst>
          </p:cNvPr>
          <p:cNvSpPr txBox="1"/>
          <p:nvPr/>
        </p:nvSpPr>
        <p:spPr>
          <a:xfrm rot="494598">
            <a:off x="7386223" y="4962384"/>
            <a:ext cx="179247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735" y="1289943"/>
            <a:ext cx="3456349" cy="15064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1735" y="2891303"/>
            <a:ext cx="3467125" cy="352425"/>
          </a:xfrm>
        </p:spPr>
        <p:txBody>
          <a:bodyPr/>
          <a:lstStyle/>
          <a:p>
            <a:r>
              <a:rPr lang="en-US" dirty="0"/>
              <a:t>Your manuscript has been accepted for publication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80CD91-01AA-4CC8-AB64-BF7E4FE6D969}"/>
              </a:ext>
            </a:extLst>
          </p:cNvPr>
          <p:cNvSpPr txBox="1">
            <a:spLocks/>
          </p:cNvSpPr>
          <p:nvPr/>
        </p:nvSpPr>
        <p:spPr>
          <a:xfrm>
            <a:off x="7277568" y="4814839"/>
            <a:ext cx="4982494" cy="15064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accent3"/>
                  </a:solidFill>
                </a:ln>
                <a:solidFill>
                  <a:schemeClr val="accent1"/>
                </a:solidFill>
              </a:rPr>
              <a:t>How to publish your paper in a Scopus indexed Journal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5D328-9531-4B89-B8E0-7E1B922A10CC}"/>
              </a:ext>
            </a:extLst>
          </p:cNvPr>
          <p:cNvSpPr txBox="1"/>
          <p:nvPr/>
        </p:nvSpPr>
        <p:spPr>
          <a:xfrm rot="468133">
            <a:off x="3128973" y="4136800"/>
            <a:ext cx="1389757" cy="400110"/>
          </a:xfrm>
          <a:prstGeom prst="rect">
            <a:avLst/>
          </a:prstGeom>
          <a:solidFill>
            <a:srgbClr val="FCF238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C2315-2B57-4D1D-9937-BBE0ED9240F8}"/>
              </a:ext>
            </a:extLst>
          </p:cNvPr>
          <p:cNvSpPr txBox="1"/>
          <p:nvPr/>
        </p:nvSpPr>
        <p:spPr>
          <a:xfrm rot="494598">
            <a:off x="2814222" y="4804534"/>
            <a:ext cx="179247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22139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28307C6-E781-423E-AE5C-BD3E6F976A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 rot="21423916">
            <a:off x="1213102" y="595115"/>
            <a:ext cx="3842710" cy="5667768"/>
          </a:xfrm>
        </p:spPr>
      </p:pic>
      <p:sp>
        <p:nvSpPr>
          <p:cNvPr id="8" name="Cross 7" descr="Image Overlay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CBCDD-0054-4A09-926F-5D9577B61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Setthakorn, K.P. (2020).The study of job embeddedness and its effect on employee retention in the hospitality industry of Pattaya city, Chonburi province. </a:t>
            </a:r>
            <a:r>
              <a:rPr lang="en-US" sz="2800" i="1" dirty="0" err="1"/>
              <a:t>Pertanika</a:t>
            </a:r>
            <a:r>
              <a:rPr lang="en-US" sz="2800" i="1" dirty="0"/>
              <a:t> Journal of Social Sciences &amp; Humanities. 28</a:t>
            </a:r>
            <a:r>
              <a:rPr lang="en-US" sz="2800" dirty="0"/>
              <a:t>(3). 1819-1833.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2656" y="4714875"/>
            <a:ext cx="3742590" cy="1401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My Achievement: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Received: 12 August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Accepted: 24 January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Published: 25 September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publishing your paper in a Scopus indexed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999" y="1619999"/>
            <a:ext cx="5654823" cy="4754167"/>
          </a:xfrm>
        </p:spPr>
        <p:txBody>
          <a:bodyPr/>
          <a:lstStyle/>
          <a:p>
            <a:r>
              <a:rPr lang="en-US" sz="2200" dirty="0"/>
              <a:t>Discovering Scopus Indexed Journals</a:t>
            </a:r>
          </a:p>
          <a:p>
            <a:r>
              <a:rPr lang="en-US" sz="2200" dirty="0"/>
              <a:t>Identifying the best Journal that suit your paper</a:t>
            </a:r>
            <a:endParaRPr lang="en-US" sz="2200" noProof="1"/>
          </a:p>
          <a:p>
            <a:r>
              <a:rPr lang="en-US" sz="2200" noProof="1"/>
              <a:t>Compose your paper as per the guidelines of the journal</a:t>
            </a:r>
          </a:p>
          <a:p>
            <a:r>
              <a:rPr lang="en-US" sz="2200" noProof="1"/>
              <a:t>English proofread certificate (for ESL author)</a:t>
            </a:r>
          </a:p>
          <a:p>
            <a:r>
              <a:rPr lang="en-US" sz="2200" noProof="1"/>
              <a:t>Submitting the paper (pay the submission fee)</a:t>
            </a:r>
          </a:p>
          <a:p>
            <a:r>
              <a:rPr lang="en-US" sz="2200" noProof="1"/>
              <a:t>Revise the paper according to reviewers’comments</a:t>
            </a:r>
          </a:p>
          <a:p>
            <a:r>
              <a:rPr lang="en-US" sz="2200" noProof="1"/>
              <a:t>Acceptance from the publisher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 descr="Student writing on paper at her desk">
            <a:extLst>
              <a:ext uri="{FF2B5EF4-FFF2-40B4-BE49-F238E27FC236}">
                <a16:creationId xmlns:a16="http://schemas.microsoft.com/office/drawing/2014/main" id="{20C88974-0751-4FC3-8474-2A8F3E34C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671" r="8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A5A3052A-33AF-4592-9AC0-7AF778F3F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58969" y="0"/>
            <a:ext cx="11874061" cy="6120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E20D7-EA02-405B-8C16-1A99DEFE1F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3D598803-6D86-41C1-8019-1CEBF591B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7074902" y="1298116"/>
            <a:ext cx="3885424" cy="725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8454" y="1322203"/>
            <a:ext cx="4895211" cy="577618"/>
          </a:xfrm>
        </p:spPr>
        <p:txBody>
          <a:bodyPr/>
          <a:lstStyle/>
          <a:p>
            <a:r>
              <a:rPr lang="en-US" sz="2400" dirty="0"/>
              <a:t>https://www.scopus.com/sources</a:t>
            </a:r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6318A0E8-0D12-40CB-B104-692FA14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pSp>
        <p:nvGrpSpPr>
          <p:cNvPr id="19" name="Group 18" descr="Hands">
            <a:extLst>
              <a:ext uri="{FF2B5EF4-FFF2-40B4-BE49-F238E27FC236}">
                <a16:creationId xmlns:a16="http://schemas.microsoft.com/office/drawing/2014/main" id="{7CB798D3-E616-4ADF-88F6-F70A68806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0037859" y="3893941"/>
            <a:ext cx="2427967" cy="2185169"/>
            <a:chOff x="9604410" y="2839940"/>
            <a:chExt cx="2670764" cy="240368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DB6A6C-AAE7-4E68-BD90-F0A6033942EF}"/>
                </a:ext>
              </a:extLst>
            </p:cNvPr>
            <p:cNvSpPr/>
            <p:nvPr userDrawn="1"/>
          </p:nvSpPr>
          <p:spPr>
            <a:xfrm>
              <a:off x="11391900" y="2924175"/>
              <a:ext cx="804863" cy="2147888"/>
            </a:xfrm>
            <a:custGeom>
              <a:avLst/>
              <a:gdLst>
                <a:gd name="connsiteX0" fmla="*/ 804863 w 804863"/>
                <a:gd name="connsiteY0" fmla="*/ 2133600 h 2147888"/>
                <a:gd name="connsiteX1" fmla="*/ 800100 w 804863"/>
                <a:gd name="connsiteY1" fmla="*/ 133350 h 2147888"/>
                <a:gd name="connsiteX2" fmla="*/ 485775 w 804863"/>
                <a:gd name="connsiteY2" fmla="*/ 23813 h 2147888"/>
                <a:gd name="connsiteX3" fmla="*/ 381000 w 804863"/>
                <a:gd name="connsiteY3" fmla="*/ 0 h 2147888"/>
                <a:gd name="connsiteX4" fmla="*/ 290513 w 804863"/>
                <a:gd name="connsiteY4" fmla="*/ 66675 h 2147888"/>
                <a:gd name="connsiteX5" fmla="*/ 214313 w 804863"/>
                <a:gd name="connsiteY5" fmla="*/ 95250 h 2147888"/>
                <a:gd name="connsiteX6" fmla="*/ 133350 w 804863"/>
                <a:gd name="connsiteY6" fmla="*/ 109538 h 2147888"/>
                <a:gd name="connsiteX7" fmla="*/ 85725 w 804863"/>
                <a:gd name="connsiteY7" fmla="*/ 257175 h 2147888"/>
                <a:gd name="connsiteX8" fmla="*/ 119063 w 804863"/>
                <a:gd name="connsiteY8" fmla="*/ 280988 h 2147888"/>
                <a:gd name="connsiteX9" fmla="*/ 0 w 804863"/>
                <a:gd name="connsiteY9" fmla="*/ 390525 h 2147888"/>
                <a:gd name="connsiteX10" fmla="*/ 4763 w 804863"/>
                <a:gd name="connsiteY10" fmla="*/ 461963 h 2147888"/>
                <a:gd name="connsiteX11" fmla="*/ 257175 w 804863"/>
                <a:gd name="connsiteY11" fmla="*/ 1543050 h 2147888"/>
                <a:gd name="connsiteX12" fmla="*/ 328613 w 804863"/>
                <a:gd name="connsiteY12" fmla="*/ 1552575 h 2147888"/>
                <a:gd name="connsiteX13" fmla="*/ 309563 w 804863"/>
                <a:gd name="connsiteY13" fmla="*/ 1624013 h 2147888"/>
                <a:gd name="connsiteX14" fmla="*/ 361950 w 804863"/>
                <a:gd name="connsiteY14" fmla="*/ 1757363 h 2147888"/>
                <a:gd name="connsiteX15" fmla="*/ 423863 w 804863"/>
                <a:gd name="connsiteY15" fmla="*/ 1881188 h 2147888"/>
                <a:gd name="connsiteX16" fmla="*/ 476250 w 804863"/>
                <a:gd name="connsiteY16" fmla="*/ 1890713 h 2147888"/>
                <a:gd name="connsiteX17" fmla="*/ 409575 w 804863"/>
                <a:gd name="connsiteY17" fmla="*/ 1971675 h 2147888"/>
                <a:gd name="connsiteX18" fmla="*/ 514350 w 804863"/>
                <a:gd name="connsiteY18" fmla="*/ 2052638 h 2147888"/>
                <a:gd name="connsiteX19" fmla="*/ 566738 w 804863"/>
                <a:gd name="connsiteY19" fmla="*/ 2038350 h 2147888"/>
                <a:gd name="connsiteX20" fmla="*/ 581025 w 804863"/>
                <a:gd name="connsiteY20" fmla="*/ 2090738 h 2147888"/>
                <a:gd name="connsiteX21" fmla="*/ 585788 w 804863"/>
                <a:gd name="connsiteY21" fmla="*/ 2143125 h 2147888"/>
                <a:gd name="connsiteX22" fmla="*/ 728663 w 804863"/>
                <a:gd name="connsiteY22" fmla="*/ 2147888 h 2147888"/>
                <a:gd name="connsiteX23" fmla="*/ 804863 w 804863"/>
                <a:gd name="connsiteY23" fmla="*/ 2133600 h 214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4863" h="2147888">
                  <a:moveTo>
                    <a:pt x="804863" y="2133600"/>
                  </a:moveTo>
                  <a:cubicBezTo>
                    <a:pt x="803275" y="1466850"/>
                    <a:pt x="801688" y="800100"/>
                    <a:pt x="800100" y="133350"/>
                  </a:cubicBezTo>
                  <a:lnTo>
                    <a:pt x="485775" y="23813"/>
                  </a:lnTo>
                  <a:lnTo>
                    <a:pt x="381000" y="0"/>
                  </a:lnTo>
                  <a:lnTo>
                    <a:pt x="290513" y="66675"/>
                  </a:lnTo>
                  <a:lnTo>
                    <a:pt x="214313" y="95250"/>
                  </a:lnTo>
                  <a:lnTo>
                    <a:pt x="133350" y="109538"/>
                  </a:lnTo>
                  <a:lnTo>
                    <a:pt x="85725" y="257175"/>
                  </a:lnTo>
                  <a:lnTo>
                    <a:pt x="119063" y="280988"/>
                  </a:lnTo>
                  <a:lnTo>
                    <a:pt x="0" y="390525"/>
                  </a:lnTo>
                  <a:lnTo>
                    <a:pt x="4763" y="461963"/>
                  </a:lnTo>
                  <a:lnTo>
                    <a:pt x="257175" y="1543050"/>
                  </a:lnTo>
                  <a:lnTo>
                    <a:pt x="328613" y="1552575"/>
                  </a:lnTo>
                  <a:lnTo>
                    <a:pt x="309563" y="1624013"/>
                  </a:lnTo>
                  <a:lnTo>
                    <a:pt x="361950" y="1757363"/>
                  </a:lnTo>
                  <a:lnTo>
                    <a:pt x="423863" y="1881188"/>
                  </a:lnTo>
                  <a:lnTo>
                    <a:pt x="476250" y="1890713"/>
                  </a:lnTo>
                  <a:lnTo>
                    <a:pt x="409575" y="1971675"/>
                  </a:lnTo>
                  <a:lnTo>
                    <a:pt x="514350" y="2052638"/>
                  </a:lnTo>
                  <a:lnTo>
                    <a:pt x="566738" y="2038350"/>
                  </a:lnTo>
                  <a:lnTo>
                    <a:pt x="581025" y="2090738"/>
                  </a:lnTo>
                  <a:lnTo>
                    <a:pt x="585788" y="2143125"/>
                  </a:lnTo>
                  <a:lnTo>
                    <a:pt x="728663" y="2147888"/>
                  </a:lnTo>
                  <a:lnTo>
                    <a:pt x="804863" y="2133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9B3E66-5031-44D8-A63C-F0945431023A}"/>
                </a:ext>
              </a:extLst>
            </p:cNvPr>
            <p:cNvGrpSpPr/>
            <p:nvPr userDrawn="1"/>
          </p:nvGrpSpPr>
          <p:grpSpPr>
            <a:xfrm rot="16200000" flipH="1">
              <a:off x="9737949" y="2706401"/>
              <a:ext cx="2403686" cy="2670764"/>
              <a:chOff x="4836438" y="4288320"/>
              <a:chExt cx="2403686" cy="267076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CB6335D-1BD2-4253-BC0F-565439193C97}"/>
                  </a:ext>
                </a:extLst>
              </p:cNvPr>
              <p:cNvSpPr/>
              <p:nvPr userDrawn="1"/>
            </p:nvSpPr>
            <p:spPr>
              <a:xfrm>
                <a:off x="5300663" y="4471988"/>
                <a:ext cx="1895475" cy="2371725"/>
              </a:xfrm>
              <a:custGeom>
                <a:avLst/>
                <a:gdLst>
                  <a:gd name="connsiteX0" fmla="*/ 1247775 w 1895475"/>
                  <a:gd name="connsiteY0" fmla="*/ 1624012 h 2586037"/>
                  <a:gd name="connsiteX1" fmla="*/ 1795462 w 1895475"/>
                  <a:gd name="connsiteY1" fmla="*/ 942975 h 2586037"/>
                  <a:gd name="connsiteX2" fmla="*/ 1895475 w 1895475"/>
                  <a:gd name="connsiteY2" fmla="*/ 647700 h 2586037"/>
                  <a:gd name="connsiteX3" fmla="*/ 1852612 w 1895475"/>
                  <a:gd name="connsiteY3" fmla="*/ 581025 h 2586037"/>
                  <a:gd name="connsiteX4" fmla="*/ 1881187 w 1895475"/>
                  <a:gd name="connsiteY4" fmla="*/ 347662 h 2586037"/>
                  <a:gd name="connsiteX5" fmla="*/ 1643062 w 1895475"/>
                  <a:gd name="connsiteY5" fmla="*/ 85725 h 2586037"/>
                  <a:gd name="connsiteX6" fmla="*/ 1528762 w 1895475"/>
                  <a:gd name="connsiteY6" fmla="*/ 0 h 2586037"/>
                  <a:gd name="connsiteX7" fmla="*/ 1066800 w 1895475"/>
                  <a:gd name="connsiteY7" fmla="*/ 309562 h 2586037"/>
                  <a:gd name="connsiteX8" fmla="*/ 719137 w 1895475"/>
                  <a:gd name="connsiteY8" fmla="*/ 561975 h 2586037"/>
                  <a:gd name="connsiteX9" fmla="*/ 604837 w 1895475"/>
                  <a:gd name="connsiteY9" fmla="*/ 695325 h 2586037"/>
                  <a:gd name="connsiteX10" fmla="*/ 585787 w 1895475"/>
                  <a:gd name="connsiteY10" fmla="*/ 328612 h 2586037"/>
                  <a:gd name="connsiteX11" fmla="*/ 371475 w 1895475"/>
                  <a:gd name="connsiteY11" fmla="*/ 66675 h 2586037"/>
                  <a:gd name="connsiteX12" fmla="*/ 285750 w 1895475"/>
                  <a:gd name="connsiteY12" fmla="*/ 190500 h 2586037"/>
                  <a:gd name="connsiteX13" fmla="*/ 257175 w 1895475"/>
                  <a:gd name="connsiteY13" fmla="*/ 1014412 h 2586037"/>
                  <a:gd name="connsiteX14" fmla="*/ 80962 w 1895475"/>
                  <a:gd name="connsiteY14" fmla="*/ 1738312 h 2586037"/>
                  <a:gd name="connsiteX15" fmla="*/ 0 w 1895475"/>
                  <a:gd name="connsiteY15" fmla="*/ 2286000 h 2586037"/>
                  <a:gd name="connsiteX16" fmla="*/ 271462 w 1895475"/>
                  <a:gd name="connsiteY16" fmla="*/ 2438400 h 2586037"/>
                  <a:gd name="connsiteX17" fmla="*/ 733425 w 1895475"/>
                  <a:gd name="connsiteY17" fmla="*/ 2586037 h 2586037"/>
                  <a:gd name="connsiteX18" fmla="*/ 804862 w 1895475"/>
                  <a:gd name="connsiteY18" fmla="*/ 2400300 h 2586037"/>
                  <a:gd name="connsiteX19" fmla="*/ 838200 w 1895475"/>
                  <a:gd name="connsiteY19" fmla="*/ 2166937 h 2586037"/>
                  <a:gd name="connsiteX20" fmla="*/ 1247775 w 1895475"/>
                  <a:gd name="connsiteY20" fmla="*/ 1624012 h 2586037"/>
                  <a:gd name="connsiteX0" fmla="*/ 1247775 w 1895475"/>
                  <a:gd name="connsiteY0" fmla="*/ 1624012 h 2438400"/>
                  <a:gd name="connsiteX1" fmla="*/ 1795462 w 1895475"/>
                  <a:gd name="connsiteY1" fmla="*/ 942975 h 2438400"/>
                  <a:gd name="connsiteX2" fmla="*/ 1895475 w 1895475"/>
                  <a:gd name="connsiteY2" fmla="*/ 647700 h 2438400"/>
                  <a:gd name="connsiteX3" fmla="*/ 1852612 w 1895475"/>
                  <a:gd name="connsiteY3" fmla="*/ 581025 h 2438400"/>
                  <a:gd name="connsiteX4" fmla="*/ 1881187 w 1895475"/>
                  <a:gd name="connsiteY4" fmla="*/ 347662 h 2438400"/>
                  <a:gd name="connsiteX5" fmla="*/ 1643062 w 1895475"/>
                  <a:gd name="connsiteY5" fmla="*/ 85725 h 2438400"/>
                  <a:gd name="connsiteX6" fmla="*/ 1528762 w 1895475"/>
                  <a:gd name="connsiteY6" fmla="*/ 0 h 2438400"/>
                  <a:gd name="connsiteX7" fmla="*/ 1066800 w 1895475"/>
                  <a:gd name="connsiteY7" fmla="*/ 309562 h 2438400"/>
                  <a:gd name="connsiteX8" fmla="*/ 719137 w 1895475"/>
                  <a:gd name="connsiteY8" fmla="*/ 561975 h 2438400"/>
                  <a:gd name="connsiteX9" fmla="*/ 604837 w 1895475"/>
                  <a:gd name="connsiteY9" fmla="*/ 695325 h 2438400"/>
                  <a:gd name="connsiteX10" fmla="*/ 585787 w 1895475"/>
                  <a:gd name="connsiteY10" fmla="*/ 328612 h 2438400"/>
                  <a:gd name="connsiteX11" fmla="*/ 371475 w 1895475"/>
                  <a:gd name="connsiteY11" fmla="*/ 66675 h 2438400"/>
                  <a:gd name="connsiteX12" fmla="*/ 285750 w 1895475"/>
                  <a:gd name="connsiteY12" fmla="*/ 190500 h 2438400"/>
                  <a:gd name="connsiteX13" fmla="*/ 257175 w 1895475"/>
                  <a:gd name="connsiteY13" fmla="*/ 1014412 h 2438400"/>
                  <a:gd name="connsiteX14" fmla="*/ 80962 w 1895475"/>
                  <a:gd name="connsiteY14" fmla="*/ 1738312 h 2438400"/>
                  <a:gd name="connsiteX15" fmla="*/ 0 w 1895475"/>
                  <a:gd name="connsiteY15" fmla="*/ 2286000 h 2438400"/>
                  <a:gd name="connsiteX16" fmla="*/ 271462 w 1895475"/>
                  <a:gd name="connsiteY16" fmla="*/ 2438400 h 2438400"/>
                  <a:gd name="connsiteX17" fmla="*/ 804862 w 1895475"/>
                  <a:gd name="connsiteY17" fmla="*/ 2400300 h 2438400"/>
                  <a:gd name="connsiteX18" fmla="*/ 838200 w 1895475"/>
                  <a:gd name="connsiteY18" fmla="*/ 2166937 h 2438400"/>
                  <a:gd name="connsiteX19" fmla="*/ 1247775 w 1895475"/>
                  <a:gd name="connsiteY19" fmla="*/ 1624012 h 2438400"/>
                  <a:gd name="connsiteX0" fmla="*/ 1247775 w 1895475"/>
                  <a:gd name="connsiteY0" fmla="*/ 1557337 h 2371725"/>
                  <a:gd name="connsiteX1" fmla="*/ 1795462 w 1895475"/>
                  <a:gd name="connsiteY1" fmla="*/ 876300 h 2371725"/>
                  <a:gd name="connsiteX2" fmla="*/ 1895475 w 1895475"/>
                  <a:gd name="connsiteY2" fmla="*/ 581025 h 2371725"/>
                  <a:gd name="connsiteX3" fmla="*/ 1852612 w 1895475"/>
                  <a:gd name="connsiteY3" fmla="*/ 514350 h 2371725"/>
                  <a:gd name="connsiteX4" fmla="*/ 1881187 w 1895475"/>
                  <a:gd name="connsiteY4" fmla="*/ 280987 h 2371725"/>
                  <a:gd name="connsiteX5" fmla="*/ 1643062 w 1895475"/>
                  <a:gd name="connsiteY5" fmla="*/ 19050 h 2371725"/>
                  <a:gd name="connsiteX6" fmla="*/ 1465897 w 1895475"/>
                  <a:gd name="connsiteY6" fmla="*/ 85249 h 2371725"/>
                  <a:gd name="connsiteX7" fmla="*/ 1066800 w 1895475"/>
                  <a:gd name="connsiteY7" fmla="*/ 242887 h 2371725"/>
                  <a:gd name="connsiteX8" fmla="*/ 719137 w 1895475"/>
                  <a:gd name="connsiteY8" fmla="*/ 495300 h 2371725"/>
                  <a:gd name="connsiteX9" fmla="*/ 604837 w 1895475"/>
                  <a:gd name="connsiteY9" fmla="*/ 628650 h 2371725"/>
                  <a:gd name="connsiteX10" fmla="*/ 585787 w 1895475"/>
                  <a:gd name="connsiteY10" fmla="*/ 261937 h 2371725"/>
                  <a:gd name="connsiteX11" fmla="*/ 371475 w 1895475"/>
                  <a:gd name="connsiteY11" fmla="*/ 0 h 2371725"/>
                  <a:gd name="connsiteX12" fmla="*/ 285750 w 1895475"/>
                  <a:gd name="connsiteY12" fmla="*/ 123825 h 2371725"/>
                  <a:gd name="connsiteX13" fmla="*/ 257175 w 1895475"/>
                  <a:gd name="connsiteY13" fmla="*/ 947737 h 2371725"/>
                  <a:gd name="connsiteX14" fmla="*/ 80962 w 1895475"/>
                  <a:gd name="connsiteY14" fmla="*/ 1671637 h 2371725"/>
                  <a:gd name="connsiteX15" fmla="*/ 0 w 1895475"/>
                  <a:gd name="connsiteY15" fmla="*/ 2219325 h 2371725"/>
                  <a:gd name="connsiteX16" fmla="*/ 271462 w 1895475"/>
                  <a:gd name="connsiteY16" fmla="*/ 2371725 h 2371725"/>
                  <a:gd name="connsiteX17" fmla="*/ 804862 w 1895475"/>
                  <a:gd name="connsiteY17" fmla="*/ 2333625 h 2371725"/>
                  <a:gd name="connsiteX18" fmla="*/ 838200 w 1895475"/>
                  <a:gd name="connsiteY18" fmla="*/ 2100262 h 2371725"/>
                  <a:gd name="connsiteX19" fmla="*/ 1247775 w 1895475"/>
                  <a:gd name="connsiteY19" fmla="*/ 1557337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5475" h="2371725">
                    <a:moveTo>
                      <a:pt x="1247775" y="1557337"/>
                    </a:moveTo>
                    <a:lnTo>
                      <a:pt x="1795462" y="876300"/>
                    </a:lnTo>
                    <a:lnTo>
                      <a:pt x="1895475" y="581025"/>
                    </a:lnTo>
                    <a:lnTo>
                      <a:pt x="1852612" y="514350"/>
                    </a:lnTo>
                    <a:lnTo>
                      <a:pt x="1881187" y="280987"/>
                    </a:lnTo>
                    <a:lnTo>
                      <a:pt x="1643062" y="19050"/>
                    </a:lnTo>
                    <a:lnTo>
                      <a:pt x="1465897" y="85249"/>
                    </a:lnTo>
                    <a:lnTo>
                      <a:pt x="1066800" y="242887"/>
                    </a:lnTo>
                    <a:lnTo>
                      <a:pt x="719137" y="495300"/>
                    </a:lnTo>
                    <a:lnTo>
                      <a:pt x="604837" y="628650"/>
                    </a:lnTo>
                    <a:lnTo>
                      <a:pt x="585787" y="261937"/>
                    </a:lnTo>
                    <a:lnTo>
                      <a:pt x="371475" y="0"/>
                    </a:lnTo>
                    <a:lnTo>
                      <a:pt x="285750" y="123825"/>
                    </a:lnTo>
                    <a:lnTo>
                      <a:pt x="257175" y="947737"/>
                    </a:lnTo>
                    <a:lnTo>
                      <a:pt x="80962" y="1671637"/>
                    </a:lnTo>
                    <a:lnTo>
                      <a:pt x="0" y="2219325"/>
                    </a:lnTo>
                    <a:lnTo>
                      <a:pt x="271462" y="2371725"/>
                    </a:lnTo>
                    <a:lnTo>
                      <a:pt x="804862" y="2333625"/>
                    </a:lnTo>
                    <a:lnTo>
                      <a:pt x="838200" y="2100262"/>
                    </a:lnTo>
                    <a:lnTo>
                      <a:pt x="1247775" y="15573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r="6600000" sx="105000" sy="105000" algn="tl" rotWithShape="0">
                  <a:schemeClr val="accent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22" descr="decorative element (hand)">
                <a:extLst>
                  <a:ext uri="{FF2B5EF4-FFF2-40B4-BE49-F238E27FC236}">
                    <a16:creationId xmlns:a16="http://schemas.microsoft.com/office/drawing/2014/main" id="{6663946E-E68C-4AD6-A420-51BA359C1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4702899" y="4421859"/>
                <a:ext cx="2670764" cy="24036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53E5B-C508-4005-A001-B31EBE659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2032985"/>
            <a:ext cx="3525970" cy="3518843"/>
          </a:xfrm>
        </p:spPr>
        <p:txBody>
          <a:bodyPr/>
          <a:lstStyle/>
          <a:p>
            <a:r>
              <a:rPr lang="en-US" sz="3200" dirty="0"/>
              <a:t>Ranking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Literature Review</a:t>
            </a:r>
          </a:p>
          <a:p>
            <a:pPr lvl="1"/>
            <a:r>
              <a:rPr lang="en-US" sz="2000" dirty="0"/>
              <a:t>Look at journal’s interest</a:t>
            </a:r>
          </a:p>
          <a:p>
            <a:pPr lvl="1"/>
            <a:r>
              <a:rPr lang="en-US" sz="2000" dirty="0"/>
              <a:t>Similar methodology</a:t>
            </a:r>
          </a:p>
          <a:p>
            <a:pPr marL="360363" lvl="1" indent="0">
              <a:buNone/>
            </a:pPr>
            <a:endParaRPr lang="en-US" sz="2900" dirty="0"/>
          </a:p>
          <a:p>
            <a:r>
              <a:rPr lang="en-US" sz="3200" dirty="0"/>
              <a:t>Publication Time Frame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9" name="Picture Placeholder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A56A339B-7918-421C-A292-1888BCE5CE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248" r="14248"/>
          <a:stretch>
            <a:fillRect/>
          </a:stretch>
        </p:blipFill>
        <p:spPr>
          <a:xfrm>
            <a:off x="1216242" y="790114"/>
            <a:ext cx="3266982" cy="35920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BBC44F-7D44-47F1-8F9E-DD397045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3266982" cy="540000"/>
          </a:xfrm>
        </p:spPr>
        <p:txBody>
          <a:bodyPr/>
          <a:lstStyle/>
          <a:p>
            <a:r>
              <a:rPr lang="en-US" sz="3200" dirty="0"/>
              <a:t>Identifying the best Journal that suit your paper/interest</a:t>
            </a:r>
            <a:br>
              <a:rPr lang="en-US" sz="3200" noProof="1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7EE1-C422-4A26-B74A-6FB637C405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127FB6-C1CD-4776-9171-921826B81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Scopus Ranking: Q1 – Q4</a:t>
            </a: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4ABC60-ECC1-41D1-9B6E-44F3C7C4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608" y="357874"/>
            <a:ext cx="2095682" cy="61422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3B3E40-29BB-4C50-89BE-B56B3C0B222B}"/>
              </a:ext>
            </a:extLst>
          </p:cNvPr>
          <p:cNvCxnSpPr>
            <a:cxnSpLocks/>
          </p:cNvCxnSpPr>
          <p:nvPr/>
        </p:nvCxnSpPr>
        <p:spPr>
          <a:xfrm flipV="1">
            <a:off x="8220722" y="1482571"/>
            <a:ext cx="1515234" cy="843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A4ABE4-838B-4992-B6A0-A29E845CADEB}"/>
              </a:ext>
            </a:extLst>
          </p:cNvPr>
          <p:cNvSpPr/>
          <p:nvPr/>
        </p:nvSpPr>
        <p:spPr>
          <a:xfrm>
            <a:off x="9777608" y="3258105"/>
            <a:ext cx="2233879" cy="128726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16D2BA7B-3C6A-49A3-B94D-6687D4F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48857" cy="68052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D839E9-23B6-4D81-B97D-F18183B46EBC}"/>
              </a:ext>
            </a:extLst>
          </p:cNvPr>
          <p:cNvCxnSpPr/>
          <p:nvPr/>
        </p:nvCxnSpPr>
        <p:spPr>
          <a:xfrm>
            <a:off x="2802384" y="2725444"/>
            <a:ext cx="32936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3E6FFEFF-CFAE-41E9-B48F-5166ED35542B}"/>
              </a:ext>
            </a:extLst>
          </p:cNvPr>
          <p:cNvSpPr/>
          <p:nvPr/>
        </p:nvSpPr>
        <p:spPr>
          <a:xfrm>
            <a:off x="2974019" y="3710865"/>
            <a:ext cx="3121981" cy="834501"/>
          </a:xfrm>
          <a:prstGeom prst="wedgeRectCallout">
            <a:avLst>
              <a:gd name="adj1" fmla="val -65234"/>
              <a:gd name="adj2" fmla="val 497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Word Count, Font, Paragraph Spacing, Table &amp; Graph Format, Reference Style</a:t>
            </a:r>
          </a:p>
        </p:txBody>
      </p:sp>
    </p:spTree>
    <p:extLst>
      <p:ext uri="{BB962C8B-B14F-4D97-AF65-F5344CB8AC3E}">
        <p14:creationId xmlns:p14="http://schemas.microsoft.com/office/powerpoint/2010/main" val="195244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46F3-4764-46AB-93EE-C365B5CC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Proofread Certificate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86F20-14DC-4B6E-A335-79BD5FDFE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Often require by publisher for English as a Second Language author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BCD83-D476-46D2-A195-EDA951D63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637" y="1910367"/>
            <a:ext cx="5580000" cy="3062724"/>
          </a:xfrm>
        </p:spPr>
        <p:txBody>
          <a:bodyPr/>
          <a:lstStyle/>
          <a:p>
            <a:r>
              <a:rPr lang="en-US" dirty="0"/>
              <a:t>I used ‘Proof-Reading-Service.com’</a:t>
            </a:r>
          </a:p>
          <a:p>
            <a:pPr lvl="1"/>
            <a:r>
              <a:rPr lang="en-US" b="1" i="0" dirty="0">
                <a:solidFill>
                  <a:srgbClr val="535657"/>
                </a:solidFill>
                <a:effectLst/>
                <a:latin typeface="Open Sans"/>
              </a:rPr>
              <a:t>£14.00 per thousand words or 1.4 pence per word. </a:t>
            </a:r>
            <a:r>
              <a:rPr lang="en-US" b="1" dirty="0">
                <a:solidFill>
                  <a:srgbClr val="535657"/>
                </a:solidFill>
                <a:latin typeface="Open Sans"/>
              </a:rPr>
              <a:t>Approx. 600 </a:t>
            </a:r>
            <a:r>
              <a:rPr lang="en-US" b="1" dirty="0" err="1">
                <a:solidFill>
                  <a:srgbClr val="535657"/>
                </a:solidFill>
                <a:latin typeface="Open Sans"/>
              </a:rPr>
              <a:t>Bahts</a:t>
            </a:r>
            <a:r>
              <a:rPr lang="en-US" b="1" dirty="0">
                <a:solidFill>
                  <a:srgbClr val="535657"/>
                </a:solidFill>
                <a:latin typeface="Open Sans"/>
              </a:rPr>
              <a:t> per thousand words</a:t>
            </a:r>
          </a:p>
          <a:p>
            <a:pPr lvl="1"/>
            <a:r>
              <a:rPr lang="en-US" b="1" dirty="0">
                <a:solidFill>
                  <a:srgbClr val="535657"/>
                </a:solidFill>
                <a:latin typeface="Open Sans"/>
              </a:rPr>
              <a:t>Fast &amp; Reliable</a:t>
            </a:r>
            <a:endParaRPr lang="en-US" dirty="0"/>
          </a:p>
          <a:p>
            <a:r>
              <a:rPr lang="en-US" dirty="0"/>
              <a:t>RU – Ramkhamhaeng Institute of Language also have proof reading services</a:t>
            </a:r>
          </a:p>
          <a:p>
            <a:pPr lvl="1"/>
            <a:r>
              <a:rPr lang="en-US" b="1" dirty="0">
                <a:solidFill>
                  <a:srgbClr val="535657"/>
                </a:solidFill>
                <a:latin typeface="Open Sans"/>
              </a:rPr>
              <a:t>Affordable Price</a:t>
            </a:r>
          </a:p>
          <a:p>
            <a:pPr lvl="1"/>
            <a:r>
              <a:rPr lang="en-US" b="1" dirty="0">
                <a:solidFill>
                  <a:srgbClr val="535657"/>
                </a:solidFill>
                <a:latin typeface="Open Sans"/>
              </a:rPr>
              <a:t>Long queue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Placeholder 7" descr="Text, letter&#10;&#10;Description automatically generated">
            <a:extLst>
              <a:ext uri="{FF2B5EF4-FFF2-40B4-BE49-F238E27FC236}">
                <a16:creationId xmlns:a16="http://schemas.microsoft.com/office/drawing/2014/main" id="{DCBBC18E-E71F-4D79-9837-B2F29F00C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699" b="21699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DDE6-4434-49C3-A7B2-7A0E087007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1026" name="Picture 2" descr="Proofreading for Dummies - Acolad Community">
            <a:extLst>
              <a:ext uri="{FF2B5EF4-FFF2-40B4-BE49-F238E27FC236}">
                <a16:creationId xmlns:a16="http://schemas.microsoft.com/office/drawing/2014/main" id="{80361DD8-7200-4673-9024-68A9706A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41" y="4579166"/>
            <a:ext cx="3254791" cy="20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4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Paper to the Journal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6222379" y="432000"/>
            <a:ext cx="4441366" cy="396000"/>
          </a:xfrm>
        </p:spPr>
        <p:txBody>
          <a:bodyPr/>
          <a:lstStyle/>
          <a:p>
            <a:r>
              <a:rPr lang="en-US" sz="2400" dirty="0" err="1"/>
              <a:t>Pertanika</a:t>
            </a:r>
            <a:r>
              <a:rPr lang="en-US" sz="2400" dirty="0"/>
              <a:t> Journal of Social Science &amp; Humanities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90CEAA-00B6-4616-843C-C6B40DEF1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9" t="11650" r="10947" b="10939"/>
          <a:stretch/>
        </p:blipFill>
        <p:spPr>
          <a:xfrm>
            <a:off x="604632" y="1191969"/>
            <a:ext cx="9596762" cy="53088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87671">
            <a:off x="7189908" y="2747741"/>
            <a:ext cx="4348126" cy="1362518"/>
          </a:xfrm>
          <a:ln w="38100">
            <a:prstDash val="solid"/>
          </a:ln>
        </p:spPr>
        <p:txBody>
          <a:bodyPr/>
          <a:lstStyle/>
          <a:p>
            <a:r>
              <a:rPr lang="en-US" dirty="0"/>
              <a:t>Done through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-apple-system"/>
              </a:rPr>
              <a:t>ScholarOne</a:t>
            </a:r>
            <a:endParaRPr lang="en-US" noProof="1"/>
          </a:p>
          <a:p>
            <a:pPr lvl="1"/>
            <a:r>
              <a:rPr lang="en-US" noProof="1"/>
              <a:t>Popular Online Manuscripts Support Website</a:t>
            </a:r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183912"/>
            <a:ext cx="11473200" cy="540000"/>
          </a:xfrm>
        </p:spPr>
        <p:txBody>
          <a:bodyPr/>
          <a:lstStyle/>
          <a:p>
            <a:r>
              <a:rPr lang="en-US" sz="3200" noProof="1"/>
              <a:t>Revise the paper according to reviewers’comments</a:t>
            </a:r>
            <a:br>
              <a:rPr lang="en-US" sz="3200" noProof="1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EF8F1-905D-4D54-9FCD-BD2088A5D2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/>
              <a:t> </a:t>
            </a:r>
            <a:fld id="{058DB212-BFA2-403F-85EF-DFD3FF6D973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3C504-E88D-4A04-AC50-F8855D28C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0" t="12039" r="18301" b="5250"/>
          <a:stretch/>
        </p:blipFill>
        <p:spPr>
          <a:xfrm>
            <a:off x="2078854" y="723912"/>
            <a:ext cx="7785718" cy="5672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30ED53-BBAB-4815-BF70-1E8D98A5C30A}"/>
              </a:ext>
            </a:extLst>
          </p:cNvPr>
          <p:cNvSpPr/>
          <p:nvPr/>
        </p:nvSpPr>
        <p:spPr>
          <a:xfrm>
            <a:off x="9864572" y="6125592"/>
            <a:ext cx="1179249" cy="548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48428_Book_report_presentation_cr - v2" id="{D9B1CF07-0FE1-4CA1-8A13-0F19F99F48D7}" vid="{CE8466E5-7090-41FD-A026-9175B720F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4B198-DC50-45EA-9766-6C5A0F0804E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report presentation</Template>
  <TotalTime>136</TotalTime>
  <Words>312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Open Sans</vt:lpstr>
      <vt:lpstr>Arial</vt:lpstr>
      <vt:lpstr>Calibri</vt:lpstr>
      <vt:lpstr>Franklin Gothic Book</vt:lpstr>
      <vt:lpstr>Franklin Gothic Demi Cond</vt:lpstr>
      <vt:lpstr>Times New Roman</vt:lpstr>
      <vt:lpstr>Office Theme</vt:lpstr>
      <vt:lpstr>How to publish your paper in a Scopus indexed Journal </vt:lpstr>
      <vt:lpstr>Setthakorn, K.P. (2020).The study of job embeddedness and its effect on employee retention in the hospitality industry of Pattaya city, Chonburi province. Pertanika Journal of Social Sciences &amp; Humanities. 28(3). 1819-1833.</vt:lpstr>
      <vt:lpstr>Steps in publishing your paper in a Scopus indexed journal</vt:lpstr>
      <vt:lpstr>Large image slide</vt:lpstr>
      <vt:lpstr>Identifying the best Journal that suit your paper/interest </vt:lpstr>
      <vt:lpstr>PowerPoint Presentation</vt:lpstr>
      <vt:lpstr>English Proofread Certificate</vt:lpstr>
      <vt:lpstr>Submitting the Paper to the Journal</vt:lpstr>
      <vt:lpstr>Revise the paper according to reviewers’comments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publish your paper in a Scopus indexed Journal </dc:title>
  <dc:creator>Kevalin Setthakorn</dc:creator>
  <cp:lastModifiedBy>Kevalin Setthakorn</cp:lastModifiedBy>
  <cp:revision>21</cp:revision>
  <dcterms:created xsi:type="dcterms:W3CDTF">2021-04-23T14:11:43Z</dcterms:created>
  <dcterms:modified xsi:type="dcterms:W3CDTF">2021-04-24T14:56:24Z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